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ading Now 91-98" charset="1" panose="00000000000000000000"/>
      <p:regular r:id="rId10"/>
    </p:embeddedFont>
    <p:embeddedFont>
      <p:font typeface="Heading Now 91-98 Bold" charset="1" panose="00000000000000000000"/>
      <p:regular r:id="rId11"/>
    </p:embeddedFont>
    <p:embeddedFont>
      <p:font typeface="Heading Now 91-98 Italics" charset="1" panose="00000500000000000000"/>
      <p:regular r:id="rId12"/>
    </p:embeddedFont>
    <p:embeddedFont>
      <p:font typeface="Heading Now 91-98 Bold Italics" charset="1" panose="00000800000000000000"/>
      <p:regular r:id="rId13"/>
    </p:embeddedFont>
    <p:embeddedFont>
      <p:font typeface="Helvetica Now" charset="1" panose="020B0504030202020204"/>
      <p:regular r:id="rId14"/>
    </p:embeddedFont>
    <p:embeddedFont>
      <p:font typeface="Helvetica Now Bold" charset="1" panose="020B0804030202020204"/>
      <p:regular r:id="rId15"/>
    </p:embeddedFont>
    <p:embeddedFont>
      <p:font typeface="Helvetica Now Italics" charset="1" panose="020B0504030202090204"/>
      <p:regular r:id="rId16"/>
    </p:embeddedFont>
    <p:embeddedFont>
      <p:font typeface="Helvetica Now Bold Italics" charset="1" panose="020B0904030202090204"/>
      <p:regular r:id="rId17"/>
    </p:embeddedFont>
    <p:embeddedFont>
      <p:font typeface="Helvetica Now Light" charset="1" panose="020B0404030202020204"/>
      <p:regular r:id="rId18"/>
    </p:embeddedFont>
    <p:embeddedFont>
      <p:font typeface="Helvetica Now Light Italics" charset="1" panose="020B0404030202090204"/>
      <p:regular r:id="rId19"/>
    </p:embeddedFont>
    <p:embeddedFont>
      <p:font typeface="Helvetica Now Heavy" charset="1" panose="020B0A04030202020204"/>
      <p:regular r:id="rId20"/>
    </p:embeddedFont>
    <p:embeddedFont>
      <p:font typeface="Helvetica Now Heavy Italics" charset="1" panose="020B0A0403020209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Now" charset="1" panose="00000500000000000000"/>
      <p:regular r:id="rId28"/>
    </p:embeddedFont>
    <p:embeddedFont>
      <p:font typeface="Now Bold" charset="1" panose="00000800000000000000"/>
      <p:regular r:id="rId29"/>
    </p:embeddedFont>
    <p:embeddedFont>
      <p:font typeface="Now Thin" charset="1" panose="00000300000000000000"/>
      <p:regular r:id="rId30"/>
    </p:embeddedFont>
    <p:embeddedFont>
      <p:font typeface="Now Light" charset="1" panose="00000400000000000000"/>
      <p:regular r:id="rId31"/>
    </p:embeddedFont>
    <p:embeddedFont>
      <p:font typeface="Now Medium" charset="1" panose="00000600000000000000"/>
      <p:regular r:id="rId32"/>
    </p:embeddedFont>
    <p:embeddedFont>
      <p:font typeface="Now Heavy" charset="1" panose="00000A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lnTo>
                    <a:pt x="0" y="0"/>
                  </a:lnTo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27430"/>
            <a:ext cx="2019958" cy="2019958"/>
          </a:xfrm>
          <a:custGeom>
            <a:avLst/>
            <a:gdLst/>
            <a:ahLst/>
            <a:cxnLst/>
            <a:rect r="r" b="b" t="t" l="l"/>
            <a:pathLst>
              <a:path h="2019958" w="2019958">
                <a:moveTo>
                  <a:pt x="0" y="0"/>
                </a:moveTo>
                <a:lnTo>
                  <a:pt x="2019957" y="0"/>
                </a:lnTo>
                <a:lnTo>
                  <a:pt x="2019957" y="2019957"/>
                </a:lnTo>
                <a:lnTo>
                  <a:pt x="0" y="2019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5309" y="627537"/>
            <a:ext cx="3454601" cy="1420225"/>
          </a:xfrm>
          <a:custGeom>
            <a:avLst/>
            <a:gdLst/>
            <a:ahLst/>
            <a:cxnLst/>
            <a:rect r="r" b="b" t="t" l="l"/>
            <a:pathLst>
              <a:path h="1420225" w="3454601">
                <a:moveTo>
                  <a:pt x="0" y="0"/>
                </a:moveTo>
                <a:lnTo>
                  <a:pt x="3454601" y="0"/>
                </a:lnTo>
                <a:lnTo>
                  <a:pt x="3454601" y="1420225"/>
                </a:lnTo>
                <a:lnTo>
                  <a:pt x="0" y="14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41134"/>
            <a:ext cx="11504132" cy="15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9"/>
              </a:lnSpc>
            </a:pPr>
            <a:r>
              <a:rPr lang="en-US" sz="5007">
                <a:solidFill>
                  <a:srgbClr val="56AEFF"/>
                </a:solidFill>
                <a:latin typeface="Now Bold"/>
              </a:rPr>
              <a:t>NAVIGATING F&amp;B SERVICE EXCELLENCE IN THE SKIES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80940" y="1028700"/>
            <a:ext cx="7199928" cy="8608708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5268544">
              <a:off x="-913677" y="648503"/>
              <a:ext cx="10519053" cy="8992187"/>
            </a:xfrm>
            <a:custGeom>
              <a:avLst/>
              <a:gdLst/>
              <a:ahLst/>
              <a:cxnLst/>
              <a:rect r="r" b="b" t="t" l="l"/>
              <a:pathLst>
                <a:path h="8992187" w="10519053">
                  <a:moveTo>
                    <a:pt x="10484054" y="391521"/>
                  </a:moveTo>
                  <a:cubicBezTo>
                    <a:pt x="10517177" y="392788"/>
                    <a:pt x="10519053" y="403536"/>
                    <a:pt x="10517990" y="431329"/>
                  </a:cubicBezTo>
                  <a:cubicBezTo>
                    <a:pt x="10408227" y="3283797"/>
                    <a:pt x="10299102" y="6136162"/>
                    <a:pt x="10189974" y="8988654"/>
                  </a:cubicBezTo>
                  <a:cubicBezTo>
                    <a:pt x="10175985" y="8992186"/>
                    <a:pt x="10163664" y="8985360"/>
                    <a:pt x="10150958" y="8981951"/>
                  </a:cubicBezTo>
                  <a:cubicBezTo>
                    <a:pt x="9594572" y="8835097"/>
                    <a:pt x="9038317" y="8688121"/>
                    <a:pt x="8482071" y="8540892"/>
                  </a:cubicBezTo>
                  <a:cubicBezTo>
                    <a:pt x="7689035" y="8330970"/>
                    <a:pt x="6896142" y="8120673"/>
                    <a:pt x="6103101" y="7910878"/>
                  </a:cubicBezTo>
                  <a:cubicBezTo>
                    <a:pt x="5123723" y="7651759"/>
                    <a:pt x="4144326" y="7393148"/>
                    <a:pt x="3165070" y="7134162"/>
                  </a:cubicBezTo>
                  <a:cubicBezTo>
                    <a:pt x="2170213" y="6871019"/>
                    <a:pt x="1175489" y="6607755"/>
                    <a:pt x="180783" y="6343983"/>
                  </a:cubicBezTo>
                  <a:cubicBezTo>
                    <a:pt x="120265" y="6327942"/>
                    <a:pt x="58162" y="6316797"/>
                    <a:pt x="0" y="6292330"/>
                  </a:cubicBezTo>
                  <a:cubicBezTo>
                    <a:pt x="79760" y="4207500"/>
                    <a:pt x="159520" y="2122669"/>
                    <a:pt x="238646" y="37814"/>
                  </a:cubicBezTo>
                  <a:cubicBezTo>
                    <a:pt x="239729" y="9514"/>
                    <a:pt x="243524" y="0"/>
                    <a:pt x="275885" y="1238"/>
                  </a:cubicBezTo>
                  <a:cubicBezTo>
                    <a:pt x="3678619" y="132180"/>
                    <a:pt x="7081381" y="262361"/>
                    <a:pt x="10484054" y="391521"/>
                  </a:cubicBezTo>
                  <a:close/>
                </a:path>
              </a:pathLst>
            </a:custGeom>
            <a:blipFill>
              <a:blip r:embed="rId5"/>
              <a:stretch>
                <a:fillRect l="-251056" t="-2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954550" y="312728"/>
            <a:ext cx="2049843" cy="2049843"/>
          </a:xfrm>
          <a:custGeom>
            <a:avLst/>
            <a:gdLst/>
            <a:ahLst/>
            <a:cxnLst/>
            <a:rect r="r" b="b" t="t" l="l"/>
            <a:pathLst>
              <a:path h="2049843" w="2049843">
                <a:moveTo>
                  <a:pt x="0" y="0"/>
                </a:moveTo>
                <a:lnTo>
                  <a:pt x="2049842" y="0"/>
                </a:lnTo>
                <a:lnTo>
                  <a:pt x="2049842" y="2049843"/>
                </a:lnTo>
                <a:lnTo>
                  <a:pt x="0" y="2049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79910" y="7941664"/>
            <a:ext cx="4609633" cy="194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1"/>
              </a:lnSpc>
            </a:pPr>
            <a:r>
              <a:rPr lang="en-US" sz="1765">
                <a:solidFill>
                  <a:srgbClr val="56AEFF"/>
                </a:solidFill>
                <a:latin typeface="Heading Now 91-98 Italics"/>
              </a:rPr>
              <a:t>Presented by: </a:t>
            </a:r>
          </a:p>
          <a:p>
            <a:pPr algn="r">
              <a:lnSpc>
                <a:spcPts val="2171"/>
              </a:lnSpc>
            </a:pPr>
            <a:r>
              <a:rPr lang="en-US" sz="1765">
                <a:solidFill>
                  <a:srgbClr val="56AEFF"/>
                </a:solidFill>
                <a:latin typeface="Heading Now 91-98 Italics"/>
              </a:rPr>
              <a:t>SAKSHAM HOODA</a:t>
            </a:r>
          </a:p>
          <a:p>
            <a:pPr algn="r">
              <a:lnSpc>
                <a:spcPts val="2171"/>
              </a:lnSpc>
            </a:pPr>
            <a:r>
              <a:rPr lang="en-US" sz="1765">
                <a:solidFill>
                  <a:srgbClr val="56AEFF"/>
                </a:solidFill>
                <a:latin typeface="Heading Now 91-98 Italics"/>
              </a:rPr>
              <a:t>DELHI TECHNOLOGICAL UNIVERSITY</a:t>
            </a:r>
          </a:p>
          <a:p>
            <a:pPr algn="r">
              <a:lnSpc>
                <a:spcPts val="2171"/>
              </a:lnSpc>
            </a:pPr>
            <a:r>
              <a:rPr lang="en-US" sz="1765">
                <a:solidFill>
                  <a:srgbClr val="56AEFF"/>
                </a:solidFill>
                <a:latin typeface="Heading Now 91-98 Italics"/>
              </a:rPr>
              <a:t>Linkedin: /in/sakshamhooda</a:t>
            </a:r>
          </a:p>
          <a:p>
            <a:pPr algn="r" marL="0" indent="0" lvl="0">
              <a:lnSpc>
                <a:spcPts val="217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25309" y="5294649"/>
            <a:ext cx="7818691" cy="18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919">
                <a:solidFill>
                  <a:srgbClr val="56AEFF"/>
                </a:solidFill>
                <a:latin typeface="Heading Now 91-98 Italics"/>
              </a:rPr>
              <a:t>A Data-Driven Approach to Boost Customer Satisfaction at United Airlines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1094" y="297946"/>
            <a:ext cx="14378992" cy="7935389"/>
          </a:xfrm>
          <a:custGeom>
            <a:avLst/>
            <a:gdLst/>
            <a:ahLst/>
            <a:cxnLst/>
            <a:rect r="r" b="b" t="t" l="l"/>
            <a:pathLst>
              <a:path h="7935389" w="14378992">
                <a:moveTo>
                  <a:pt x="0" y="0"/>
                </a:moveTo>
                <a:lnTo>
                  <a:pt x="14378992" y="0"/>
                </a:lnTo>
                <a:lnTo>
                  <a:pt x="14378992" y="7935389"/>
                </a:lnTo>
                <a:lnTo>
                  <a:pt x="0" y="793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" t="-504" r="0" b="-5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4726" y="8472748"/>
            <a:ext cx="8438547" cy="14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106">
                <a:solidFill>
                  <a:srgbClr val="FFFFFF"/>
                </a:solidFill>
                <a:latin typeface="Heading Now 91-98"/>
              </a:rPr>
              <a:t>IT MAY BE INFERRED THAT DELAY IN FLIGHT ARRIVALS LEADS TO TENDENCY AMONGST USERS TO DOWNGRADE F&amp;B SATISFACTION RATINGS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709" y="668117"/>
            <a:ext cx="8502291" cy="5199392"/>
          </a:xfrm>
          <a:custGeom>
            <a:avLst/>
            <a:gdLst/>
            <a:ahLst/>
            <a:cxnLst/>
            <a:rect r="r" b="b" t="t" l="l"/>
            <a:pathLst>
              <a:path h="5199392" w="8502291">
                <a:moveTo>
                  <a:pt x="0" y="0"/>
                </a:moveTo>
                <a:lnTo>
                  <a:pt x="8502291" y="0"/>
                </a:lnTo>
                <a:lnTo>
                  <a:pt x="8502291" y="5199392"/>
                </a:lnTo>
                <a:lnTo>
                  <a:pt x="0" y="519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2197" y="1570803"/>
            <a:ext cx="9960508" cy="397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 Bold"/>
              </a:rPr>
              <a:t>Planned Entree Count</a:t>
            </a:r>
            <a:r>
              <a:rPr lang="en-US" sz="2107">
                <a:solidFill>
                  <a:srgbClr val="FFFFFF"/>
                </a:solidFill>
                <a:latin typeface="Helvetica Now"/>
              </a:rPr>
              <a:t>: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Mean: 7.367.36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Min: 00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Max: 193</a:t>
            </a:r>
          </a:p>
          <a:p>
            <a:pPr algn="ctr">
              <a:lnSpc>
                <a:spcPts val="2908"/>
              </a:lnSpc>
            </a:pP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 Bold"/>
              </a:rPr>
              <a:t>Consumed Entree Count</a:t>
            </a:r>
            <a:r>
              <a:rPr lang="en-US" sz="2107">
                <a:solidFill>
                  <a:srgbClr val="FFFFFF"/>
                </a:solidFill>
                <a:latin typeface="Helvetica Now"/>
              </a:rPr>
              <a:t>: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Mean: 3.163.16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Min: −7 </a:t>
            </a:r>
          </a:p>
          <a:p>
            <a:pPr algn="ctr">
              <a:lnSpc>
                <a:spcPts val="2908"/>
              </a:lnSpc>
            </a:pPr>
            <a:r>
              <a:rPr lang="en-US" sz="2107">
                <a:solidFill>
                  <a:srgbClr val="FFFFFF"/>
                </a:solidFill>
                <a:latin typeface="Helvetica Now"/>
              </a:rPr>
              <a:t>Max: 100</a:t>
            </a:r>
          </a:p>
          <a:p>
            <a:pPr>
              <a:lnSpc>
                <a:spcPts val="2908"/>
              </a:lnSpc>
            </a:pPr>
          </a:p>
          <a:p>
            <a:pPr>
              <a:lnSpc>
                <a:spcPts val="290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21058" y="7333914"/>
            <a:ext cx="1298227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Helvetica Now"/>
              </a:rPr>
              <a:t>I</a:t>
            </a:r>
            <a:r>
              <a:rPr lang="en-US" sz="3000">
                <a:solidFill>
                  <a:srgbClr val="FFFFFF"/>
                </a:solidFill>
                <a:latin typeface="Helvetica Now"/>
              </a:rPr>
              <a:t>t appears that the average </a:t>
            </a:r>
            <a:r>
              <a:rPr lang="en-US" sz="3000">
                <a:solidFill>
                  <a:srgbClr val="FFFFFF"/>
                </a:solidFill>
                <a:latin typeface="Helvetica Now Italics"/>
              </a:rPr>
              <a:t>planned_entree_count</a:t>
            </a:r>
            <a:r>
              <a:rPr lang="en-US" sz="3000">
                <a:solidFill>
                  <a:srgbClr val="FFFFFF"/>
                </a:solidFill>
                <a:latin typeface="Helvetica Now"/>
              </a:rPr>
              <a:t> is significantly higher than the average</a:t>
            </a:r>
            <a:r>
              <a:rPr lang="en-US" sz="3000">
                <a:solidFill>
                  <a:srgbClr val="FFFFFF"/>
                </a:solidFill>
                <a:latin typeface="Helvetica Now Italics"/>
              </a:rPr>
              <a:t> consumed_entree_count</a:t>
            </a:r>
            <a:r>
              <a:rPr lang="en-US" sz="3000">
                <a:solidFill>
                  <a:srgbClr val="FFFFFF"/>
                </a:solidFill>
                <a:latin typeface="Helvetica Now"/>
              </a:rPr>
              <a:t>, suggesting that there might be </a:t>
            </a:r>
            <a:r>
              <a:rPr lang="en-US" sz="3000" u="sng">
                <a:solidFill>
                  <a:srgbClr val="FFFFFF"/>
                </a:solidFill>
                <a:latin typeface="Helvetica Now Italics"/>
              </a:rPr>
              <a:t>over-planning</a:t>
            </a:r>
            <a:r>
              <a:rPr lang="en-US" sz="3000">
                <a:solidFill>
                  <a:srgbClr val="FFFFFF"/>
                </a:solidFill>
                <a:latin typeface="Helvetica Now"/>
              </a:rPr>
              <a:t> in some cases.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141" y="1234998"/>
            <a:ext cx="4400518" cy="5453757"/>
          </a:xfrm>
          <a:custGeom>
            <a:avLst/>
            <a:gdLst/>
            <a:ahLst/>
            <a:cxnLst/>
            <a:rect r="r" b="b" t="t" l="l"/>
            <a:pathLst>
              <a:path h="5453757" w="4400518">
                <a:moveTo>
                  <a:pt x="0" y="0"/>
                </a:moveTo>
                <a:lnTo>
                  <a:pt x="4400518" y="0"/>
                </a:lnTo>
                <a:lnTo>
                  <a:pt x="4400518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65903" y="1003247"/>
            <a:ext cx="11193397" cy="6122210"/>
          </a:xfrm>
          <a:custGeom>
            <a:avLst/>
            <a:gdLst/>
            <a:ahLst/>
            <a:cxnLst/>
            <a:rect r="r" b="b" t="t" l="l"/>
            <a:pathLst>
              <a:path h="6122210" w="11193397">
                <a:moveTo>
                  <a:pt x="0" y="0"/>
                </a:moveTo>
                <a:lnTo>
                  <a:pt x="11193397" y="0"/>
                </a:lnTo>
                <a:lnTo>
                  <a:pt x="11193397" y="6122210"/>
                </a:lnTo>
                <a:lnTo>
                  <a:pt x="0" y="6122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37554" y="7820581"/>
            <a:ext cx="8157593" cy="21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BREAKFAST IS MOST POPULAR/MOST PRE-ORDERED MEAL CATEGORY FOLLOWED BY POULTRY, SNACKS, VEG AND BEEF.</a:t>
            </a: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117" y="3601528"/>
            <a:ext cx="9223392" cy="4961951"/>
          </a:xfrm>
          <a:custGeom>
            <a:avLst/>
            <a:gdLst/>
            <a:ahLst/>
            <a:cxnLst/>
            <a:rect r="r" b="b" t="t" l="l"/>
            <a:pathLst>
              <a:path h="4961951" w="9223392">
                <a:moveTo>
                  <a:pt x="0" y="0"/>
                </a:moveTo>
                <a:lnTo>
                  <a:pt x="9223392" y="0"/>
                </a:lnTo>
                <a:lnTo>
                  <a:pt x="9223392" y="4961952"/>
                </a:lnTo>
                <a:lnTo>
                  <a:pt x="0" y="496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99161" y="377117"/>
            <a:ext cx="8157593" cy="1137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food    1585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flight    999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meal     849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good     358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did     343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class    333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beverage   333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offered   329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options   322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snack    296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better    280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meals    274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served    272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service   256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drink    252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like     249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beverages  224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snacks    221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just     218 mentions</a:t>
            </a:r>
          </a:p>
          <a:p>
            <a:pPr>
              <a:lnSpc>
                <a:spcPts val="3460"/>
              </a:lnSpc>
            </a:pPr>
            <a:r>
              <a:rPr lang="en-US" sz="2507">
                <a:solidFill>
                  <a:srgbClr val="FFFFFF"/>
                </a:solidFill>
                <a:latin typeface="Now"/>
              </a:rPr>
              <a:t>time     212 mentions</a:t>
            </a: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8117" y="129984"/>
            <a:ext cx="10854790" cy="317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9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Helvetica Now Bold"/>
              </a:rPr>
              <a:t>Major Themes that can help in boosting pre-orders:</a:t>
            </a:r>
          </a:p>
          <a:p>
            <a:pPr>
              <a:lnSpc>
                <a:spcPts val="2751"/>
              </a:lnSpc>
              <a:spcBef>
                <a:spcPct val="0"/>
              </a:spcBef>
            </a:pPr>
            <a:r>
              <a:rPr lang="en-US" sz="1993">
                <a:solidFill>
                  <a:srgbClr val="FFFFFF"/>
                </a:solidFill>
                <a:latin typeface="Helvetica Now"/>
              </a:rPr>
              <a:t>Meal Options: The frequency of words like "meal," "options," "offered," and "available" suggests that the variety and availability of meals could be a concern for passengers.</a:t>
            </a:r>
          </a:p>
          <a:p>
            <a:pPr>
              <a:lnSpc>
                <a:spcPts val="2751"/>
              </a:lnSpc>
              <a:spcBef>
                <a:spcPct val="0"/>
              </a:spcBef>
            </a:pPr>
            <a:r>
              <a:rPr lang="en-US" sz="1993">
                <a:solidFill>
                  <a:srgbClr val="FFFFFF"/>
                </a:solidFill>
                <a:latin typeface="Helvetica Now"/>
              </a:rPr>
              <a:t>Quality: Words like "good" and "better" could be indicative of passengers' expectations around the quality of food.</a:t>
            </a:r>
          </a:p>
          <a:p>
            <a:pPr>
              <a:lnSpc>
                <a:spcPts val="2751"/>
              </a:lnSpc>
              <a:spcBef>
                <a:spcPct val="0"/>
              </a:spcBef>
            </a:pPr>
            <a:r>
              <a:rPr lang="en-US" sz="1993">
                <a:solidFill>
                  <a:srgbClr val="FFFFFF"/>
                </a:solidFill>
                <a:latin typeface="Helvetica Now"/>
              </a:rPr>
              <a:t>Pre-Ordering: The term "pre" is likely related to pre-ordering, suggesting that this is a notable topic among passengers.</a:t>
            </a:r>
          </a:p>
          <a:p>
            <a:pPr>
              <a:lnSpc>
                <a:spcPts val="2751"/>
              </a:lnSpc>
              <a:spcBef>
                <a:spcPct val="0"/>
              </a:spcBef>
            </a:pPr>
            <a:r>
              <a:rPr lang="en-US" sz="1993">
                <a:solidFill>
                  <a:srgbClr val="FFFFFF"/>
                </a:solidFill>
                <a:latin typeface="Helvetica Now"/>
              </a:rPr>
              <a:t>Service: Words like "served," "class," and "united" may indicate that the level of service could also be a significant factor affecting F&amp;B satisfaction.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8117" y="8784680"/>
            <a:ext cx="11461390" cy="127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1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elvetica Now"/>
              </a:rPr>
              <a:t>The suggestion is drawn by performing </a:t>
            </a:r>
            <a:r>
              <a:rPr lang="en-US" sz="2493">
                <a:solidFill>
                  <a:srgbClr val="FFFFFF"/>
                </a:solidFill>
                <a:latin typeface="Helvetica Now Bold"/>
              </a:rPr>
              <a:t>sentiment analysis </a:t>
            </a:r>
            <a:r>
              <a:rPr lang="en-US" sz="2493">
                <a:solidFill>
                  <a:srgbClr val="FFFFFF"/>
                </a:solidFill>
                <a:latin typeface="Helvetica Now"/>
              </a:rPr>
              <a:t>with help of NLP Technique "word vectorization"Post applying it on a customer feedback data.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554" y="2092628"/>
            <a:ext cx="17056893" cy="605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Here are some sample customer comments related to Food &amp; Beverage services: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"They serve the drinks half of the glass and no snacks."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"oh!. I was answering for my flight from Houston where they didn't even offer a beverage."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"Please please get smarter on allergies - more labeling on food."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"Not offered water, drink or anything before takeoff."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"There was no choice for the complementary snack."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"/>
              </a:rPr>
              <a:t>From these comments, we can identify several areas that might affect F&amp;B satisfaction: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 Bold"/>
              </a:rPr>
              <a:t>Portion Size</a:t>
            </a:r>
            <a:r>
              <a:rPr lang="en-US" sz="2665">
                <a:solidFill>
                  <a:srgbClr val="FFFFFF"/>
                </a:solidFill>
                <a:latin typeface="Now"/>
              </a:rPr>
              <a:t>: Customers may have concerns about the size of the drink servings.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 Bold"/>
              </a:rPr>
              <a:t>Service</a:t>
            </a:r>
            <a:r>
              <a:rPr lang="en-US" sz="2665">
                <a:solidFill>
                  <a:srgbClr val="FFFFFF"/>
                </a:solidFill>
                <a:latin typeface="Now"/>
              </a:rPr>
              <a:t>: The lack of beverage service on some flights appears to be an issue.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 Bold"/>
              </a:rPr>
              <a:t>Allergies</a:t>
            </a:r>
            <a:r>
              <a:rPr lang="en-US" sz="2665">
                <a:solidFill>
                  <a:srgbClr val="FFFFFF"/>
                </a:solidFill>
                <a:latin typeface="Now"/>
              </a:rPr>
              <a:t>: Customers desire more labeling on food to identify potential allergens.</a:t>
            </a:r>
          </a:p>
          <a:p>
            <a:pPr>
              <a:lnSpc>
                <a:spcPts val="367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Now Bold"/>
              </a:rPr>
              <a:t>Options</a:t>
            </a:r>
            <a:r>
              <a:rPr lang="en-US" sz="2665">
                <a:solidFill>
                  <a:srgbClr val="FFFFFF"/>
                </a:solidFill>
                <a:latin typeface="Now"/>
              </a:rPr>
              <a:t>: Limited options or no choice in snacks can also negatively impact customer satisfaction.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335" y="537527"/>
            <a:ext cx="41343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Conclusions: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34543"/>
            <a:ext cx="18288000" cy="751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F&amp;B rating may not solely be based on F&amp;B quality but may also get affected by external conditions like airport as observed. Airport with code "EWH" may be checked as it presumably effecting passenger experience and badly impacting F&amp;B satisfaction statistics.</a:t>
            </a:r>
          </a:p>
          <a:p>
            <a:pPr>
              <a:lnSpc>
                <a:spcPts val="391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"Atlanta" entity flights are performing poor in terms of passenger experience as reflected in its poorer F&amp;B ratings.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Flight arrival delays, especially post a threshold of 40 minutes reflect a bad impact on F&amp;B ratings.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Certain food &amp; beverage items are more popular and also provide better average F&amp;B satisfaction than some other meal items as observed on correlation heatmap. Breakfast is most popular meal category.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There is overplanning in inventory management with high mean entree count difference of ~4.2, thereby leading to unnecessary costs and wastages.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It may be observed that medium haul flights are yielding highest F&amp;B score on an average. 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31803" y="331480"/>
            <a:ext cx="152190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Some possible improvements to deep dive: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4227" y="2243614"/>
            <a:ext cx="5788383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 Bold"/>
              </a:rPr>
              <a:t>Time Series Analysis: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6880" y="2854772"/>
            <a:ext cx="17056893" cy="185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The goal is to identify any temporal treTime Series Analysis:</a:t>
            </a:r>
          </a:p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nds or seasonality in customer satisfaction with F&amp;B services.</a:t>
            </a:r>
          </a:p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Dataset needs to be re-prepared into temporal-timestamp based data to find any seasonal trend. An attempt has been made for the same kept is seperate </a:t>
            </a:r>
            <a:r>
              <a:rPr lang="en-US" sz="2665">
                <a:solidFill>
                  <a:srgbClr val="FFFFFF"/>
                </a:solidFill>
                <a:latin typeface="Now Bold"/>
              </a:rPr>
              <a:t>time_series.py</a:t>
            </a:r>
            <a:r>
              <a:rPr lang="en-US" sz="2665">
                <a:solidFill>
                  <a:srgbClr val="FFFFFF"/>
                </a:solidFill>
                <a:latin typeface="Now"/>
              </a:rPr>
              <a:t> file.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8139" y="5325269"/>
            <a:ext cx="663832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 Bold"/>
              </a:rPr>
              <a:t>Customer segmentation: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227" y="2243614"/>
            <a:ext cx="5788383" cy="207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 Bold"/>
              </a:rPr>
              <a:t>Time Series Analysis: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  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2344" y="6112690"/>
            <a:ext cx="17056893" cy="185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The aim is to group customers based on similar characteristics or behaviors.</a:t>
            </a:r>
          </a:p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Appropriate Feature based labelling, feature selection, clustering algorithms like k-means and profile summarizing of customer may be needed.</a:t>
            </a:r>
          </a:p>
          <a:p>
            <a:pPr marL="575452" indent="-287726" lvl="1">
              <a:lnSpc>
                <a:spcPts val="3678"/>
              </a:lnSpc>
              <a:buFont typeface="Arial"/>
              <a:buChar char="•"/>
            </a:pPr>
            <a:r>
              <a:rPr lang="en-US" sz="2665">
                <a:solidFill>
                  <a:srgbClr val="FFFFFF"/>
                </a:solidFill>
                <a:latin typeface="Now"/>
              </a:rPr>
              <a:t>An attempt for the same has been made in </a:t>
            </a:r>
            <a:r>
              <a:rPr lang="en-US" sz="2665">
                <a:solidFill>
                  <a:srgbClr val="FFFFFF"/>
                </a:solidFill>
                <a:latin typeface="Now Bold"/>
              </a:rPr>
              <a:t>customer_segmentation.ipynb </a:t>
            </a:r>
            <a:r>
              <a:rPr lang="en-US" sz="2665">
                <a:solidFill>
                  <a:srgbClr val="FFFFFF"/>
                </a:solidFill>
                <a:latin typeface="Now"/>
              </a:rPr>
              <a:t>file.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0209" y="2183769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4615" y="4553226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24615" y="6918503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501409" y="3566048"/>
            <a:ext cx="3368260" cy="69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1940">
                <a:solidFill>
                  <a:srgbClr val="051D40"/>
                </a:solidFill>
                <a:latin typeface="Heading Now 91-98 Bold"/>
              </a:rPr>
              <a:t>DATA PREPROCESSING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8123" y="2283968"/>
            <a:ext cx="3371831" cy="86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8"/>
              </a:lnSpc>
              <a:spcBef>
                <a:spcPct val="0"/>
              </a:spcBef>
            </a:pPr>
            <a:r>
              <a:rPr lang="en-US" sz="2353">
                <a:solidFill>
                  <a:srgbClr val="051D40"/>
                </a:solidFill>
                <a:latin typeface="Heading Now 91-98 Bold"/>
              </a:rPr>
              <a:t>DATA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88338" y="2199365"/>
            <a:ext cx="4998190" cy="118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Heading Now 91-98"/>
              </a:rPr>
              <a:t>USING PANDAS, SQL, PYTHON-DOCX</a:t>
            </a:r>
          </a:p>
          <a:p>
            <a:pPr marL="0" indent="0" lvl="0">
              <a:lnSpc>
                <a:spcPts val="3237"/>
              </a:lnSpc>
            </a:pPr>
            <a:r>
              <a:rPr lang="en-US" sz="2569">
                <a:solidFill>
                  <a:srgbClr val="FFFFFF"/>
                </a:solidFill>
                <a:latin typeface="Heading Now 91-98"/>
              </a:rPr>
              <a:t>OUTER JOIN TAKEN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47593" y="4755154"/>
            <a:ext cx="3040745" cy="83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5"/>
              </a:lnSpc>
              <a:spcBef>
                <a:spcPct val="0"/>
              </a:spcBef>
            </a:pPr>
            <a:r>
              <a:rPr lang="en-US" sz="2257">
                <a:solidFill>
                  <a:srgbClr val="051D40"/>
                </a:solidFill>
                <a:latin typeface="Heading Now 91-98 Bold"/>
              </a:rPr>
              <a:t>DESCRIPTIVE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1181" y="5892257"/>
            <a:ext cx="2745282" cy="72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65636" y="3306946"/>
            <a:ext cx="4490889" cy="143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3"/>
              </a:lnSpc>
            </a:pPr>
            <a:r>
              <a:rPr lang="en-US" sz="2169">
                <a:solidFill>
                  <a:srgbClr val="FFFFFF"/>
                </a:solidFill>
                <a:latin typeface="Heading Now 91-98"/>
              </a:rPr>
              <a:t>DATA IMPUTATION, ONE HOT ENCODING, RANDOM &amp; MEAN SAMPLING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41839" y="4945835"/>
            <a:ext cx="4884918" cy="63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Heading Now 91-98"/>
              </a:rPr>
              <a:t>DDSCRIPTIVE &amp; INFERNENTIAL STATISTICS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45364" y="5979301"/>
            <a:ext cx="4656045" cy="113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Heading Now 91-98"/>
              </a:rPr>
              <a:t>CORRELATION, REGRESSION USING SKLEARN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2988" y="8230605"/>
            <a:ext cx="5144061" cy="92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Heading Now 91-98"/>
              </a:rPr>
              <a:t>AN ATTEMPT AT TIME SERIES ANALYSIS AND CUSTOMER VISUALISATION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381181" y="5864634"/>
            <a:ext cx="3088716" cy="83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5"/>
              </a:lnSpc>
              <a:spcBef>
                <a:spcPct val="0"/>
              </a:spcBef>
            </a:pPr>
            <a:r>
              <a:rPr lang="en-US" sz="2257">
                <a:solidFill>
                  <a:srgbClr val="051D40"/>
                </a:solidFill>
                <a:latin typeface="Heading Now 91-98 Bold"/>
              </a:rPr>
              <a:t>ROOT CAUSE 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291664" y="640766"/>
            <a:ext cx="9805490" cy="93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1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Now Bold"/>
              </a:rPr>
              <a:t>PROCESS FLOW</a:t>
            </a:r>
          </a:p>
        </p:txBody>
      </p:sp>
      <p:grpSp>
        <p:nvGrpSpPr>
          <p:cNvPr name="Group 30" id="30"/>
          <p:cNvGrpSpPr/>
          <p:nvPr/>
        </p:nvGrpSpPr>
        <p:grpSpPr>
          <a:xfrm rot="-10800000">
            <a:off x="6844663" y="8103231"/>
            <a:ext cx="4161751" cy="1184729"/>
            <a:chOff x="0" y="0"/>
            <a:chExt cx="2565722" cy="73038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76200"/>
              <a:ext cx="5588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014190" y="8182980"/>
            <a:ext cx="1822698" cy="9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sz="2494">
                <a:solidFill>
                  <a:srgbClr val="051D40"/>
                </a:solidFill>
                <a:latin typeface="Heading Now 91-98 Bold"/>
              </a:rPr>
              <a:t>DEEP DIVE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41839" y="7084608"/>
            <a:ext cx="4114402" cy="7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387">
                <a:solidFill>
                  <a:srgbClr val="FFFFFF"/>
                </a:solidFill>
                <a:latin typeface="Heading Now 91-98"/>
              </a:rPr>
              <a:t>NATURAL LANGUAGE PROCESSING (NLP), COUNT VECTORISER, WORD CLOUD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47593" y="7046508"/>
            <a:ext cx="3088716" cy="83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5"/>
              </a:lnSpc>
              <a:spcBef>
                <a:spcPct val="0"/>
              </a:spcBef>
            </a:pPr>
            <a:r>
              <a:rPr lang="en-US" sz="2257">
                <a:solidFill>
                  <a:srgbClr val="051D40"/>
                </a:solidFill>
                <a:latin typeface="Heading Now 91-98 Bold"/>
              </a:rPr>
              <a:t>QUALITATIVE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lnTo>
                    <a:pt x="0" y="0"/>
                  </a:lnTo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5628738">
            <a:off x="14105772" y="-81011"/>
            <a:ext cx="4184626" cy="4184626"/>
          </a:xfrm>
          <a:custGeom>
            <a:avLst/>
            <a:gdLst/>
            <a:ahLst/>
            <a:cxnLst/>
            <a:rect r="r" b="b" t="t" l="l"/>
            <a:pathLst>
              <a:path h="4184626" w="4184626">
                <a:moveTo>
                  <a:pt x="4184627" y="0"/>
                </a:moveTo>
                <a:lnTo>
                  <a:pt x="0" y="0"/>
                </a:lnTo>
                <a:lnTo>
                  <a:pt x="0" y="4184626"/>
                </a:lnTo>
                <a:lnTo>
                  <a:pt x="4184627" y="4184626"/>
                </a:lnTo>
                <a:lnTo>
                  <a:pt x="4184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2032" y="4824595"/>
            <a:ext cx="3197911" cy="96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10"/>
              </a:lnSpc>
              <a:spcBef>
                <a:spcPct val="0"/>
              </a:spcBef>
            </a:pPr>
            <a:r>
              <a:rPr lang="en-US" sz="6341">
                <a:solidFill>
                  <a:srgbClr val="FFFFFF"/>
                </a:solidFill>
                <a:latin typeface="Now Bold"/>
              </a:rPr>
              <a:t>39.24%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9550" y="7725197"/>
            <a:ext cx="3197911" cy="13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16"/>
              </a:lnSpc>
              <a:spcBef>
                <a:spcPct val="0"/>
              </a:spcBef>
            </a:pPr>
            <a:r>
              <a:rPr lang="en-US" sz="8513">
                <a:solidFill>
                  <a:srgbClr val="FFFFFF"/>
                </a:solidFill>
                <a:latin typeface="Now Bold"/>
              </a:rPr>
              <a:t>1.21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6985" y="1663324"/>
            <a:ext cx="11192312" cy="63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5"/>
              </a:lnSpc>
              <a:spcBef>
                <a:spcPct val="0"/>
              </a:spcBef>
            </a:pPr>
            <a:r>
              <a:rPr lang="en-US" sz="4121">
                <a:solidFill>
                  <a:srgbClr val="FFFFFF"/>
                </a:solidFill>
                <a:latin typeface="Now Bold"/>
              </a:rPr>
              <a:t>KEY INSIGHT ON F&amp;B SATISFACTION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7461" y="4506340"/>
            <a:ext cx="6550300" cy="52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63"/>
              </a:lnSpc>
              <a:spcBef>
                <a:spcPct val="0"/>
              </a:spcBef>
            </a:pPr>
            <a:r>
              <a:rPr lang="en-US" sz="2727">
                <a:solidFill>
                  <a:srgbClr val="FFFFFF"/>
                </a:solidFill>
                <a:latin typeface="Heading Now 91-98"/>
              </a:rPr>
              <a:t>F&amp;B SATISFACTION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5874" y="7837563"/>
            <a:ext cx="8604449" cy="53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58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Heading Now 91-98"/>
              </a:rPr>
              <a:t>AVERAGE PRE-ORDER 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06250" y="5269919"/>
            <a:ext cx="5872721" cy="77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FFFFFF"/>
                </a:solidFill>
                <a:latin typeface="Canva Sans"/>
              </a:rPr>
              <a:t>BASED ON NPS METRIC</a:t>
            </a:r>
          </a:p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FFFFFF"/>
                </a:solidFill>
                <a:latin typeface="Canva Sans"/>
              </a:rPr>
              <a:t>High room to address the issue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41426" y="8338872"/>
            <a:ext cx="5872721" cy="37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FFFFFF"/>
                </a:solidFill>
                <a:latin typeface="Canva Sans"/>
              </a:rPr>
              <a:t>Low Pre-Order Rate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637" y="1028700"/>
            <a:ext cx="13419359" cy="7306245"/>
          </a:xfrm>
          <a:custGeom>
            <a:avLst/>
            <a:gdLst/>
            <a:ahLst/>
            <a:cxnLst/>
            <a:rect r="r" b="b" t="t" l="l"/>
            <a:pathLst>
              <a:path h="7306245" w="13419359">
                <a:moveTo>
                  <a:pt x="0" y="0"/>
                </a:moveTo>
                <a:lnTo>
                  <a:pt x="13419360" y="0"/>
                </a:lnTo>
                <a:lnTo>
                  <a:pt x="13419360" y="7306245"/>
                </a:lnTo>
                <a:lnTo>
                  <a:pt x="0" y="7306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76604" y="2053597"/>
            <a:ext cx="4511396" cy="552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056" indent="-215528" lvl="1">
              <a:lnSpc>
                <a:spcPts val="2755"/>
              </a:lnSpc>
              <a:buFont typeface="Arial"/>
              <a:buChar char="•"/>
            </a:pPr>
            <a:r>
              <a:rPr lang="en-US" sz="1996">
                <a:solidFill>
                  <a:srgbClr val="FFFFFF"/>
                </a:solidFill>
                <a:latin typeface="Heading Now 91-98"/>
              </a:rPr>
              <a:t>A High IQR (Inter Quartile Range) in F&amp;b Satisfaction Score has been observed in Atlantic Flights.</a:t>
            </a:r>
          </a:p>
          <a:p>
            <a:pPr marL="431056" indent="-215528" lvl="1">
              <a:lnSpc>
                <a:spcPts val="2755"/>
              </a:lnSpc>
              <a:buFont typeface="Arial"/>
              <a:buChar char="•"/>
            </a:pPr>
            <a:r>
              <a:rPr lang="en-US" sz="1996">
                <a:solidFill>
                  <a:srgbClr val="FFFFFF"/>
                </a:solidFill>
                <a:latin typeface="Heading Now 91-98"/>
              </a:rPr>
              <a:t>With a variance towards lower F&amp;B score special focus needs to be laid oon these Atlantic entity flights.</a:t>
            </a:r>
          </a:p>
          <a:p>
            <a:pPr>
              <a:lnSpc>
                <a:spcPts val="2755"/>
              </a:lnSpc>
            </a:pPr>
          </a:p>
          <a:p>
            <a:pPr>
              <a:lnSpc>
                <a:spcPts val="2755"/>
              </a:lnSpc>
            </a:pPr>
          </a:p>
          <a:p>
            <a:pPr>
              <a:lnSpc>
                <a:spcPts val="2755"/>
              </a:lnSpc>
            </a:pPr>
          </a:p>
          <a:p>
            <a:pPr algn="r">
              <a:lnSpc>
                <a:spcPts val="275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552" y="1138884"/>
            <a:ext cx="11898501" cy="7238948"/>
          </a:xfrm>
          <a:custGeom>
            <a:avLst/>
            <a:gdLst/>
            <a:ahLst/>
            <a:cxnLst/>
            <a:rect r="r" b="b" t="t" l="l"/>
            <a:pathLst>
              <a:path h="7238948" w="11898501">
                <a:moveTo>
                  <a:pt x="0" y="0"/>
                </a:moveTo>
                <a:lnTo>
                  <a:pt x="11898501" y="0"/>
                </a:lnTo>
                <a:lnTo>
                  <a:pt x="11898501" y="7238948"/>
                </a:lnTo>
                <a:lnTo>
                  <a:pt x="0" y="7238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35073" y="3708996"/>
            <a:ext cx="4511396" cy="278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056" indent="-215528" lvl="1">
              <a:lnSpc>
                <a:spcPts val="2755"/>
              </a:lnSpc>
              <a:buFont typeface="Arial"/>
              <a:buChar char="•"/>
            </a:pPr>
            <a:r>
              <a:rPr lang="en-US" sz="1996">
                <a:solidFill>
                  <a:srgbClr val="FFFFFF"/>
                </a:solidFill>
                <a:latin typeface="Heading Now 91-98"/>
              </a:rPr>
              <a:t>No significant disparity was found amoingst cabin classes</a:t>
            </a:r>
          </a:p>
          <a:p>
            <a:pPr>
              <a:lnSpc>
                <a:spcPts val="2755"/>
              </a:lnSpc>
            </a:pPr>
          </a:p>
          <a:p>
            <a:pPr>
              <a:lnSpc>
                <a:spcPts val="2755"/>
              </a:lnSpc>
            </a:pPr>
          </a:p>
          <a:p>
            <a:pPr>
              <a:lnSpc>
                <a:spcPts val="2755"/>
              </a:lnSpc>
            </a:pPr>
          </a:p>
          <a:p>
            <a:pPr algn="r">
              <a:lnSpc>
                <a:spcPts val="275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8144" y="1278075"/>
            <a:ext cx="14307815" cy="7099757"/>
          </a:xfrm>
          <a:custGeom>
            <a:avLst/>
            <a:gdLst/>
            <a:ahLst/>
            <a:cxnLst/>
            <a:rect r="r" b="b" t="t" l="l"/>
            <a:pathLst>
              <a:path h="7099757" w="14307815">
                <a:moveTo>
                  <a:pt x="0" y="0"/>
                </a:moveTo>
                <a:lnTo>
                  <a:pt x="14307814" y="0"/>
                </a:lnTo>
                <a:lnTo>
                  <a:pt x="14307814" y="7099757"/>
                </a:lnTo>
                <a:lnTo>
                  <a:pt x="0" y="7099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055" y="1770223"/>
            <a:ext cx="10657043" cy="6607609"/>
          </a:xfrm>
          <a:custGeom>
            <a:avLst/>
            <a:gdLst/>
            <a:ahLst/>
            <a:cxnLst/>
            <a:rect r="r" b="b" t="t" l="l"/>
            <a:pathLst>
              <a:path h="6607609" w="10657043">
                <a:moveTo>
                  <a:pt x="0" y="0"/>
                </a:moveTo>
                <a:lnTo>
                  <a:pt x="10657043" y="0"/>
                </a:lnTo>
                <a:lnTo>
                  <a:pt x="10657043" y="6607609"/>
                </a:lnTo>
                <a:lnTo>
                  <a:pt x="0" y="6607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95459" y="1669374"/>
            <a:ext cx="5946617" cy="683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8188" indent="-284094" lvl="1">
              <a:lnSpc>
                <a:spcPts val="3631"/>
              </a:lnSpc>
              <a:buFont typeface="Arial"/>
              <a:buChar char="•"/>
            </a:pPr>
            <a:r>
              <a:rPr lang="en-US" sz="2631">
                <a:solidFill>
                  <a:srgbClr val="FFFFFF"/>
                </a:solidFill>
                <a:latin typeface="Heading Now 91-98"/>
              </a:rPr>
              <a:t>IT HAS BEEN FOUND THAT SATISFACTION SCORE IS SLIGHLY BETTER IN MEDIUM HAUL FLIGHTS AGAINST SHORT HAUL FLIGHTS. </a:t>
            </a:r>
          </a:p>
          <a:p>
            <a:pPr marL="568188" indent="-284094" lvl="1">
              <a:lnSpc>
                <a:spcPts val="3631"/>
              </a:lnSpc>
              <a:buFont typeface="Arial"/>
              <a:buChar char="•"/>
            </a:pPr>
            <a:r>
              <a:rPr lang="en-US" sz="2631">
                <a:solidFill>
                  <a:srgbClr val="FFFFFF"/>
                </a:solidFill>
                <a:latin typeface="Heading Now 91-98"/>
              </a:rPr>
              <a:t>SPECIAL EFFORTS MAY BE MADE TO ADDRESS LONG HAUL FLIGHTS IN ORDER TO IMPROVE OVERALL F&amp;B SATISFACTION SCORE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142" y="763774"/>
            <a:ext cx="16322108" cy="5382920"/>
          </a:xfrm>
          <a:custGeom>
            <a:avLst/>
            <a:gdLst/>
            <a:ahLst/>
            <a:cxnLst/>
            <a:rect r="r" b="b" t="t" l="l"/>
            <a:pathLst>
              <a:path h="5382920" w="16322108">
                <a:moveTo>
                  <a:pt x="0" y="0"/>
                </a:moveTo>
                <a:lnTo>
                  <a:pt x="16322108" y="0"/>
                </a:lnTo>
                <a:lnTo>
                  <a:pt x="16322108" y="5382920"/>
                </a:lnTo>
                <a:lnTo>
                  <a:pt x="0" y="5382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649" y="6715013"/>
            <a:ext cx="8438547" cy="293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106">
                <a:solidFill>
                  <a:srgbClr val="FFFFFF"/>
                </a:solidFill>
                <a:latin typeface="Heading Now 91-98"/>
              </a:rPr>
              <a:t>CERTAIN ARRIVAL AND DESTINATION AIRPORTS ARE BADLY IMPACTING PASSENGERS EXPERIENCE MAKING THEM TO HAVE A TENDENCY TO SHOW LOWER F&amp;B RATINGS</a:t>
            </a:r>
          </a:p>
          <a:p>
            <a:pPr algn="ctr">
              <a:lnSpc>
                <a:spcPts val="2906"/>
              </a:lnSpc>
            </a:pPr>
          </a:p>
          <a:p>
            <a:pPr algn="ctr">
              <a:lnSpc>
                <a:spcPts val="2906"/>
              </a:lnSpc>
            </a:pPr>
            <a:r>
              <a:rPr lang="en-US" sz="2106">
                <a:solidFill>
                  <a:srgbClr val="FFFFFF"/>
                </a:solidFill>
                <a:latin typeface="Heading Now 91-98"/>
              </a:rPr>
              <a:t>ALSO AIRPORT WITH CODE "EWX" MAY BE FLAGGED AS POOR PERFORMER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419738"/>
            <a:ext cx="8751728" cy="352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106">
                <a:solidFill>
                  <a:srgbClr val="FFFFFF"/>
                </a:solidFill>
                <a:latin typeface="Heading Now 91-98"/>
              </a:rPr>
              <a:t>For Origin Station Code</a:t>
            </a:r>
          </a:p>
          <a:p>
            <a:pPr algn="ctr">
              <a:lnSpc>
                <a:spcPts val="2216"/>
              </a:lnSpc>
            </a:pPr>
            <a:r>
              <a:rPr lang="en-US" sz="1606">
                <a:solidFill>
                  <a:srgbClr val="FFFFFF"/>
                </a:solidFill>
                <a:latin typeface="Heading Now 91-98 Italics"/>
              </a:rPr>
              <a:t>F</a:t>
            </a:r>
            <a:r>
              <a:rPr lang="en-US" sz="1606">
                <a:solidFill>
                  <a:srgbClr val="FFFFFF"/>
                </a:solidFill>
                <a:latin typeface="Heading Now 91-98"/>
              </a:rPr>
              <a:t>-Statistic: 17.34</a:t>
            </a:r>
          </a:p>
          <a:p>
            <a:pPr algn="ctr">
              <a:lnSpc>
                <a:spcPts val="2216"/>
              </a:lnSpc>
            </a:pPr>
            <a:r>
              <a:rPr lang="en-US" sz="1606">
                <a:solidFill>
                  <a:srgbClr val="FFFFFF"/>
                </a:solidFill>
                <a:latin typeface="Heading Now 91-98 Italics"/>
              </a:rPr>
              <a:t>p</a:t>
            </a:r>
            <a:r>
              <a:rPr lang="en-US" sz="1606">
                <a:solidFill>
                  <a:srgbClr val="FFFFFF"/>
                </a:solidFill>
                <a:latin typeface="Heading Now 91-98"/>
              </a:rPr>
              <a:t>-Value: 6.28×10−296.28×10</a:t>
            </a:r>
            <a:r>
              <a:rPr lang="en-US" sz="1606">
                <a:solidFill>
                  <a:srgbClr val="FFFFFF"/>
                </a:solidFill>
                <a:latin typeface="Heading Now 91-98"/>
              </a:rPr>
              <a:t>−29</a:t>
            </a:r>
          </a:p>
          <a:p>
            <a:pPr algn="ctr">
              <a:lnSpc>
                <a:spcPts val="2216"/>
              </a:lnSpc>
            </a:pPr>
          </a:p>
          <a:p>
            <a:pPr algn="ctr">
              <a:lnSpc>
                <a:spcPts val="2906"/>
              </a:lnSpc>
            </a:pPr>
            <a:r>
              <a:rPr lang="en-US" sz="2106">
                <a:solidFill>
                  <a:srgbClr val="FFFFFF"/>
                </a:solidFill>
                <a:latin typeface="Heading Now 91-98"/>
              </a:rPr>
              <a:t>For Destination Station Code</a:t>
            </a:r>
          </a:p>
          <a:p>
            <a:pPr algn="ctr">
              <a:lnSpc>
                <a:spcPts val="2492"/>
              </a:lnSpc>
            </a:pPr>
            <a:r>
              <a:rPr lang="en-US" sz="1806">
                <a:solidFill>
                  <a:srgbClr val="FFFFFF"/>
                </a:solidFill>
                <a:latin typeface="Heading Now 91-98 Italics"/>
              </a:rPr>
              <a:t>F</a:t>
            </a:r>
            <a:r>
              <a:rPr lang="en-US" sz="1806">
                <a:solidFill>
                  <a:srgbClr val="FFFFFF"/>
                </a:solidFill>
                <a:latin typeface="Heading Now 91-98"/>
              </a:rPr>
              <a:t>-Statistic: 20.82</a:t>
            </a:r>
          </a:p>
          <a:p>
            <a:pPr algn="ctr">
              <a:lnSpc>
                <a:spcPts val="2492"/>
              </a:lnSpc>
            </a:pPr>
            <a:r>
              <a:rPr lang="en-US" sz="1806">
                <a:solidFill>
                  <a:srgbClr val="FFFFFF"/>
                </a:solidFill>
                <a:latin typeface="Heading Now 91-98 Italics"/>
              </a:rPr>
              <a:t>p</a:t>
            </a:r>
            <a:r>
              <a:rPr lang="en-US" sz="1806">
                <a:solidFill>
                  <a:srgbClr val="FFFFFF"/>
                </a:solidFill>
                <a:latin typeface="Heading Now 91-98"/>
              </a:rPr>
              <a:t>-Value: 2.03×10−352.03×10</a:t>
            </a:r>
            <a:r>
              <a:rPr lang="en-US" sz="1806">
                <a:solidFill>
                  <a:srgbClr val="FFFFFF"/>
                </a:solidFill>
                <a:latin typeface="Heading Now 91-98"/>
              </a:rPr>
              <a:t>−35</a:t>
            </a:r>
          </a:p>
          <a:p>
            <a:pPr algn="ctr">
              <a:lnSpc>
                <a:spcPts val="2492"/>
              </a:lnSpc>
            </a:pPr>
          </a:p>
          <a:p>
            <a:pPr algn="ctr">
              <a:lnSpc>
                <a:spcPts val="2492"/>
              </a:lnSpc>
            </a:pPr>
            <a:r>
              <a:rPr lang="en-US" sz="1806">
                <a:solidFill>
                  <a:srgbClr val="FFFFFF"/>
                </a:solidFill>
                <a:latin typeface="Heading Now 91-98"/>
              </a:rPr>
              <a:t>Confirming impact of certain aiports on F&amp;B Score &amp; passenger's experience</a:t>
            </a:r>
          </a:p>
          <a:p>
            <a:pPr algn="ctr">
              <a:lnSpc>
                <a:spcPts val="290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925" y="456612"/>
            <a:ext cx="8562862" cy="9373776"/>
          </a:xfrm>
          <a:custGeom>
            <a:avLst/>
            <a:gdLst/>
            <a:ahLst/>
            <a:cxnLst/>
            <a:rect r="r" b="b" t="t" l="l"/>
            <a:pathLst>
              <a:path h="9373776" w="8562862">
                <a:moveTo>
                  <a:pt x="0" y="0"/>
                </a:moveTo>
                <a:lnTo>
                  <a:pt x="8562862" y="0"/>
                </a:lnTo>
                <a:lnTo>
                  <a:pt x="8562862" y="9373776"/>
                </a:lnTo>
                <a:lnTo>
                  <a:pt x="0" y="937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3" t="-3688" r="0" b="-44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29557" y="2260937"/>
            <a:ext cx="7477722" cy="502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1"/>
              </a:lnSpc>
            </a:pPr>
            <a:r>
              <a:rPr lang="en-US" sz="2631">
                <a:solidFill>
                  <a:srgbClr val="FFFFFF"/>
                </a:solidFill>
                <a:latin typeface="Heading Now 91-98"/>
              </a:rPr>
              <a:t>DIFFERENT ITEMS SERVED AFFECT F&amp;B SCORE INVARIABLY</a:t>
            </a:r>
          </a:p>
          <a:p>
            <a:pPr>
              <a:lnSpc>
                <a:spcPts val="3631"/>
              </a:lnSpc>
            </a:pPr>
          </a:p>
          <a:p>
            <a:pPr>
              <a:lnSpc>
                <a:spcPts val="3631"/>
              </a:lnSpc>
            </a:pPr>
          </a:p>
          <a:p>
            <a:pPr>
              <a:lnSpc>
                <a:spcPts val="3631"/>
              </a:lnSpc>
            </a:pPr>
            <a:r>
              <a:rPr lang="en-US" sz="2631">
                <a:solidFill>
                  <a:srgbClr val="FFFFFF"/>
                </a:solidFill>
                <a:latin typeface="Heading Now 91-98"/>
              </a:rPr>
              <a:t>IN THE CORRELATION HEATMAP SHOWN, WE MAY OBSERVE THAT ITEMS ON UPWARD SIDE YIELD BETTER SDATISFACTION THAN ITEMS ON DOWNWARD SIDE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DAFswbjLRtk</dc:identifier>
  <dcterms:modified xsi:type="dcterms:W3CDTF">2011-08-01T06:04:30Z</dcterms:modified>
  <cp:revision>1</cp:revision>
  <dc:title>SkyHack-SAKSHAMHOODA</dc:title>
</cp:coreProperties>
</file>